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71" r:id="rId3"/>
    <p:sldId id="269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>
        <p:scale>
          <a:sx n="86" d="100"/>
          <a:sy n="86" d="100"/>
        </p:scale>
        <p:origin x="-6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4B8D-F3AC-44C1-80E3-F3341B17DB28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8C844-1F7B-46EF-A45F-954E04095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9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4B8D-F3AC-44C1-80E3-F3341B17DB28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8C844-1F7B-46EF-A45F-954E04095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438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4B8D-F3AC-44C1-80E3-F3341B17DB28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8C844-1F7B-46EF-A45F-954E04095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35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4B8D-F3AC-44C1-80E3-F3341B17DB28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8C844-1F7B-46EF-A45F-954E04095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902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4B8D-F3AC-44C1-80E3-F3341B17DB28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8C844-1F7B-46EF-A45F-954E04095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51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4B8D-F3AC-44C1-80E3-F3341B17DB28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8C844-1F7B-46EF-A45F-954E04095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72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4B8D-F3AC-44C1-80E3-F3341B17DB28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8C844-1F7B-46EF-A45F-954E04095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54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4B8D-F3AC-44C1-80E3-F3341B17DB28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8C844-1F7B-46EF-A45F-954E04095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446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4B8D-F3AC-44C1-80E3-F3341B17DB28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8C844-1F7B-46EF-A45F-954E04095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577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4B8D-F3AC-44C1-80E3-F3341B17DB28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8C844-1F7B-46EF-A45F-954E04095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933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4B8D-F3AC-44C1-80E3-F3341B17DB28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8C844-1F7B-46EF-A45F-954E04095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3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E4B8D-F3AC-44C1-80E3-F3341B17DB28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8C844-1F7B-46EF-A45F-954E04095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63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489" y="176270"/>
            <a:ext cx="86262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ПРОМЕЖУТОЧНЫЙ ОТЧЁТ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реализации программы дополнительного образования в рамках инновационной площадки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«Дополнительное образование и социализация детей с инвалидностью в дистанционном обучении»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320" y="2566929"/>
            <a:ext cx="4676036" cy="406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763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578995-CA51-453D-8C69-9F252B1D4268}"/>
              </a:ext>
            </a:extLst>
          </p:cNvPr>
          <p:cNvSpPr txBox="1"/>
          <p:nvPr/>
        </p:nvSpPr>
        <p:spPr>
          <a:xfrm>
            <a:off x="326570" y="200688"/>
            <a:ext cx="849085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«</a:t>
            </a:r>
            <a:r>
              <a:rPr lang="ru-RU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Юный гроссмейстер</a:t>
            </a:r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»</a:t>
            </a:r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0664C7D2-CECB-422D-B9B2-EEF588743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142919"/>
              </p:ext>
            </p:extLst>
          </p:nvPr>
        </p:nvGraphicFramePr>
        <p:xfrm>
          <a:off x="326570" y="828291"/>
          <a:ext cx="8490857" cy="94297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64489">
                  <a:extLst>
                    <a:ext uri="{9D8B030D-6E8A-4147-A177-3AD203B41FA5}">
                      <a16:colId xmlns:a16="http://schemas.microsoft.com/office/drawing/2014/main" xmlns="" val="2465949744"/>
                    </a:ext>
                  </a:extLst>
                </a:gridCol>
                <a:gridCol w="5326368">
                  <a:extLst>
                    <a:ext uri="{9D8B030D-6E8A-4147-A177-3AD203B41FA5}">
                      <a16:colId xmlns:a16="http://schemas.microsoft.com/office/drawing/2014/main" xmlns="" val="306797013"/>
                    </a:ext>
                  </a:extLst>
                </a:gridCol>
              </a:tblGrid>
              <a:tr h="3046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Пименов Данил Васильевич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38596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проведения занятий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Групповые, дистанционные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9914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проведения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Стерлитамак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394246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F183E67-22F3-4710-B0B4-3F20241D64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0" y="1875650"/>
            <a:ext cx="4637316" cy="378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F521337-1A5C-414C-8B24-3EBB6A84E06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103" y="3304903"/>
            <a:ext cx="5055324" cy="3352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270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578995-CA51-453D-8C69-9F252B1D4268}"/>
              </a:ext>
            </a:extLst>
          </p:cNvPr>
          <p:cNvSpPr txBox="1"/>
          <p:nvPr/>
        </p:nvSpPr>
        <p:spPr>
          <a:xfrm>
            <a:off x="326570" y="200688"/>
            <a:ext cx="849085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«</a:t>
            </a:r>
            <a:r>
              <a:rPr lang="ru-RU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Юный гроссмейстер</a:t>
            </a:r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»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684903-A748-48FA-A3CA-F29C5786A42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0" y="824457"/>
            <a:ext cx="6178733" cy="438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FDB6050-3D5C-460F-9CBB-3AD69CF13D7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" b="5609"/>
          <a:stretch/>
        </p:blipFill>
        <p:spPr bwMode="auto">
          <a:xfrm>
            <a:off x="5786846" y="824457"/>
            <a:ext cx="3030581" cy="4387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246A20-D413-41AF-8664-A03AD822D20D}"/>
              </a:ext>
            </a:extLst>
          </p:cNvPr>
          <p:cNvSpPr txBox="1"/>
          <p:nvPr/>
        </p:nvSpPr>
        <p:spPr>
          <a:xfrm>
            <a:off x="326569" y="5312629"/>
            <a:ext cx="8490857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just">
              <a:spcAft>
                <a:spcPts val="1000"/>
              </a:spcAft>
              <a:defRPr sz="220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Ребята учились образному и логическому мышлению, выстраиванию стратегии и тактики своих действий, принимать рациональные  решения и отвечать за них, добиваться цели с помощью шахматно-задачной технологии И.Г. </a:t>
            </a:r>
            <a:r>
              <a:rPr lang="ru-RU" dirty="0" err="1"/>
              <a:t>Сухина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94571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578995-CA51-453D-8C69-9F252B1D4268}"/>
              </a:ext>
            </a:extLst>
          </p:cNvPr>
          <p:cNvSpPr txBox="1"/>
          <p:nvPr/>
        </p:nvSpPr>
        <p:spPr>
          <a:xfrm>
            <a:off x="326570" y="200688"/>
            <a:ext cx="849085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«Театралы»</a:t>
            </a:r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0664C7D2-CECB-422D-B9B2-EEF588743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213239"/>
              </p:ext>
            </p:extLst>
          </p:nvPr>
        </p:nvGraphicFramePr>
        <p:xfrm>
          <a:off x="326570" y="828291"/>
          <a:ext cx="8490857" cy="124777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64489">
                  <a:extLst>
                    <a:ext uri="{9D8B030D-6E8A-4147-A177-3AD203B41FA5}">
                      <a16:colId xmlns:a16="http://schemas.microsoft.com/office/drawing/2014/main" xmlns="" val="2465949744"/>
                    </a:ext>
                  </a:extLst>
                </a:gridCol>
                <a:gridCol w="5326368">
                  <a:extLst>
                    <a:ext uri="{9D8B030D-6E8A-4147-A177-3AD203B41FA5}">
                      <a16:colId xmlns:a16="http://schemas.microsoft.com/office/drawing/2014/main" xmlns="" val="306797013"/>
                    </a:ext>
                  </a:extLst>
                </a:gridCol>
              </a:tblGrid>
              <a:tr h="3046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Хуббутдинов Р.Р., Нурисламова А.Ф., Сафина Э.Ш., Фаузетдинова Г.Р.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38596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проведения занятий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Очные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9914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проведения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Нефтекамск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394246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DA21AF0-A5D9-49F6-BDBC-139A213F6D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6570" y="2180449"/>
            <a:ext cx="5133704" cy="38492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12DC29C-CEC8-4F63-9FD9-F664709BDAA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167051" y="3226526"/>
            <a:ext cx="4650376" cy="34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42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578995-CA51-453D-8C69-9F252B1D4268}"/>
              </a:ext>
            </a:extLst>
          </p:cNvPr>
          <p:cNvSpPr txBox="1"/>
          <p:nvPr/>
        </p:nvSpPr>
        <p:spPr>
          <a:xfrm>
            <a:off x="326570" y="200688"/>
            <a:ext cx="849085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«Театралы»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E43E40-2008-489A-B37F-6D7FCDDBC8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6569" y="859199"/>
            <a:ext cx="4571997" cy="44312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49FBC42-4A4F-45FC-9503-295B7C90AC4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8674" y="859200"/>
            <a:ext cx="4728753" cy="44312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A796E56-B3C1-4038-A7CD-0F363026FEEF}"/>
              </a:ext>
            </a:extLst>
          </p:cNvPr>
          <p:cNvSpPr txBox="1"/>
          <p:nvPr/>
        </p:nvSpPr>
        <p:spPr>
          <a:xfrm>
            <a:off x="326570" y="5444802"/>
            <a:ext cx="8490857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just">
              <a:spcAft>
                <a:spcPts val="1000"/>
              </a:spcAft>
              <a:defRPr sz="220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Через активное внедрение театральной деятельности в их жизнь,  наши ученики развивают речь, память, творческую инициативу, эстетический вкус и широкий творческий потенциал. </a:t>
            </a:r>
          </a:p>
        </p:txBody>
      </p:sp>
    </p:spTree>
    <p:extLst>
      <p:ext uri="{BB962C8B-B14F-4D97-AF65-F5344CB8AC3E}">
        <p14:creationId xmlns:p14="http://schemas.microsoft.com/office/powerpoint/2010/main" val="1918586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578995-CA51-453D-8C69-9F252B1D4268}"/>
              </a:ext>
            </a:extLst>
          </p:cNvPr>
          <p:cNvSpPr txBox="1"/>
          <p:nvPr/>
        </p:nvSpPr>
        <p:spPr>
          <a:xfrm>
            <a:off x="326570" y="200688"/>
            <a:ext cx="849085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«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RoboStar</a:t>
            </a:r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»</a:t>
            </a:r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0664C7D2-CECB-422D-B9B2-EEF588743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765394"/>
              </p:ext>
            </p:extLst>
          </p:nvPr>
        </p:nvGraphicFramePr>
        <p:xfrm>
          <a:off x="326570" y="828291"/>
          <a:ext cx="8490857" cy="94297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64489">
                  <a:extLst>
                    <a:ext uri="{9D8B030D-6E8A-4147-A177-3AD203B41FA5}">
                      <a16:colId xmlns:a16="http://schemas.microsoft.com/office/drawing/2014/main" xmlns="" val="2465949744"/>
                    </a:ext>
                  </a:extLst>
                </a:gridCol>
                <a:gridCol w="5326368">
                  <a:extLst>
                    <a:ext uri="{9D8B030D-6E8A-4147-A177-3AD203B41FA5}">
                      <a16:colId xmlns:a16="http://schemas.microsoft.com/office/drawing/2014/main" xmlns="" val="306797013"/>
                    </a:ext>
                  </a:extLst>
                </a:gridCol>
              </a:tblGrid>
              <a:tr h="3046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Суюндуков Артур Рамилевич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38596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проведения занятий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Дистанционные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9914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проведения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Сибай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394246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D407B2D-198C-40ED-87A4-A247AC1CCF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6570" y="2040119"/>
            <a:ext cx="8490856" cy="451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09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578995-CA51-453D-8C69-9F252B1D4268}"/>
              </a:ext>
            </a:extLst>
          </p:cNvPr>
          <p:cNvSpPr txBox="1"/>
          <p:nvPr/>
        </p:nvSpPr>
        <p:spPr>
          <a:xfrm>
            <a:off x="326570" y="200688"/>
            <a:ext cx="849085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«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RoboStar</a:t>
            </a:r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»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490CFC7-BBE2-4DFA-90EB-273569CB87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6570" y="822960"/>
            <a:ext cx="8490857" cy="4232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A65DA5F-B6EB-41D8-A694-F3F26C5D5A37}"/>
              </a:ext>
            </a:extLst>
          </p:cNvPr>
          <p:cNvSpPr txBox="1"/>
          <p:nvPr/>
        </p:nvSpPr>
        <p:spPr>
          <a:xfrm>
            <a:off x="326571" y="5271943"/>
            <a:ext cx="8490856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just">
              <a:spcAft>
                <a:spcPts val="1000"/>
              </a:spcAft>
              <a:defRPr sz="220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Ребята на занятиях вместе решают задачи, выполняют задания, подсказывают друг другу и делятся опытом. У них есть большое желание собирать, конструировать роботы.</a:t>
            </a:r>
          </a:p>
        </p:txBody>
      </p:sp>
    </p:spTree>
    <p:extLst>
      <p:ext uri="{BB962C8B-B14F-4D97-AF65-F5344CB8AC3E}">
        <p14:creationId xmlns:p14="http://schemas.microsoft.com/office/powerpoint/2010/main" val="2225967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7" y="377614"/>
            <a:ext cx="7870175" cy="590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496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353" y="209320"/>
            <a:ext cx="86702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Адаптация обучающихся к условиям социальной и природной среды в рамках инновационной площадки через программы  дополнительного образования.</a:t>
            </a:r>
          </a:p>
          <a:p>
            <a:pPr algn="just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Отчётный период: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– декабрь 2023 год.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594" y="1894901"/>
            <a:ext cx="6136028" cy="464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433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02" y="429659"/>
            <a:ext cx="8371374" cy="585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905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578995-CA51-453D-8C69-9F252B1D4268}"/>
              </a:ext>
            </a:extLst>
          </p:cNvPr>
          <p:cNvSpPr txBox="1"/>
          <p:nvPr/>
        </p:nvSpPr>
        <p:spPr>
          <a:xfrm>
            <a:off x="326571" y="200688"/>
            <a:ext cx="849085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«Родной край - Биштөйәк»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0664C7D2-CECB-422D-B9B2-EEF588743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936622"/>
              </p:ext>
            </p:extLst>
          </p:nvPr>
        </p:nvGraphicFramePr>
        <p:xfrm>
          <a:off x="326571" y="841354"/>
          <a:ext cx="8490857" cy="94297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64489">
                  <a:extLst>
                    <a:ext uri="{9D8B030D-6E8A-4147-A177-3AD203B41FA5}">
                      <a16:colId xmlns:a16="http://schemas.microsoft.com/office/drawing/2014/main" xmlns="" val="2465949744"/>
                    </a:ext>
                  </a:extLst>
                </a:gridCol>
                <a:gridCol w="5326368">
                  <a:extLst>
                    <a:ext uri="{9D8B030D-6E8A-4147-A177-3AD203B41FA5}">
                      <a16:colId xmlns:a16="http://schemas.microsoft.com/office/drawing/2014/main" xmlns="" val="306797013"/>
                    </a:ext>
                  </a:extLst>
                </a:gridCol>
              </a:tblGrid>
              <a:tr h="3046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Руководители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Бадамшина Э.Г., Закирова И.В., Николаева С.В.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38596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проведения занятий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Очно-дистанционные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9914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проведения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Дуванский район,</a:t>
                      </a:r>
                      <a:r>
                        <a:rPr lang="ru-RU" sz="20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с.Месягутово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394246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A6503A-530D-442D-8AFA-D8B4E31D5C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6570" y="1963917"/>
            <a:ext cx="4245429" cy="37576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6BCA354-5220-4D5F-9A71-D492FE136E1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114800" y="2917506"/>
            <a:ext cx="4702628" cy="35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69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CD6A11-D90B-4C36-8E3C-829E71D03366}"/>
              </a:ext>
            </a:extLst>
          </p:cNvPr>
          <p:cNvSpPr txBox="1"/>
          <p:nvPr/>
        </p:nvSpPr>
        <p:spPr>
          <a:xfrm>
            <a:off x="326571" y="200688"/>
            <a:ext cx="849085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«Родной край - Биштөйәк»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D6B8C6-2899-4685-8E4D-5E058AA200BA}"/>
              </a:ext>
            </a:extLst>
          </p:cNvPr>
          <p:cNvSpPr txBox="1"/>
          <p:nvPr/>
        </p:nvSpPr>
        <p:spPr>
          <a:xfrm>
            <a:off x="326571" y="5434028"/>
            <a:ext cx="8490856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кружка приобрели такие положительные качества, как заинтересованность, целеустремленность, любознательность, старательность и усидчивость.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9644C37-DA0A-420F-8666-DEAD04AE76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6571" y="935400"/>
            <a:ext cx="4245429" cy="35974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5628A65-79AE-4189-AA83-D5BE90148FF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039008" y="1625125"/>
            <a:ext cx="4778419" cy="36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40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578995-CA51-453D-8C69-9F252B1D4268}"/>
              </a:ext>
            </a:extLst>
          </p:cNvPr>
          <p:cNvSpPr txBox="1"/>
          <p:nvPr/>
        </p:nvSpPr>
        <p:spPr>
          <a:xfrm>
            <a:off x="326571" y="200688"/>
            <a:ext cx="84908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"Мир своими глазами"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0664C7D2-CECB-422D-B9B2-EEF588743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89851"/>
              </p:ext>
            </p:extLst>
          </p:nvPr>
        </p:nvGraphicFramePr>
        <p:xfrm>
          <a:off x="326571" y="841354"/>
          <a:ext cx="8490857" cy="155257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64489">
                  <a:extLst>
                    <a:ext uri="{9D8B030D-6E8A-4147-A177-3AD203B41FA5}">
                      <a16:colId xmlns:a16="http://schemas.microsoft.com/office/drawing/2014/main" xmlns="" val="2465949744"/>
                    </a:ext>
                  </a:extLst>
                </a:gridCol>
                <a:gridCol w="5326368">
                  <a:extLst>
                    <a:ext uri="{9D8B030D-6E8A-4147-A177-3AD203B41FA5}">
                      <a16:colId xmlns:a16="http://schemas.microsoft.com/office/drawing/2014/main" xmlns="" val="306797013"/>
                    </a:ext>
                  </a:extLst>
                </a:gridCol>
              </a:tblGrid>
              <a:tr h="3046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Руководители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Кроткова Наталья Сергеевна, Бусыгина Анна Владимировна, Шаяхметова Резида Салимьяновна, Хафизова Венера Маратовна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38596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проведения занятий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Очные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9914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проведения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Белорецк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394246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7DB8305-4317-4D13-A0F7-C2F07C7E0D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6570" y="2511375"/>
            <a:ext cx="4127863" cy="41459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E868603-7A57-461F-A221-B0C11A46127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454433" y="2511375"/>
            <a:ext cx="4362995" cy="414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86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578995-CA51-453D-8C69-9F252B1D4268}"/>
              </a:ext>
            </a:extLst>
          </p:cNvPr>
          <p:cNvSpPr txBox="1"/>
          <p:nvPr/>
        </p:nvSpPr>
        <p:spPr>
          <a:xfrm>
            <a:off x="326571" y="200688"/>
            <a:ext cx="84908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"Мир своими глазами"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749A315-B7A6-44A8-A324-A9A63719B2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6571" y="866685"/>
            <a:ext cx="4454435" cy="4123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61B1A58-7610-4774-9DC1-0D7D19F37E9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81006" y="866685"/>
            <a:ext cx="4036422" cy="41233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7696F3-642E-4F63-8A01-86E7ACBC710E}"/>
              </a:ext>
            </a:extLst>
          </p:cNvPr>
          <p:cNvSpPr txBox="1"/>
          <p:nvPr/>
        </p:nvSpPr>
        <p:spPr>
          <a:xfrm>
            <a:off x="326570" y="5132788"/>
            <a:ext cx="849085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just">
              <a:spcAft>
                <a:spcPts val="1000"/>
              </a:spcAft>
              <a:defRPr sz="220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В</a:t>
            </a:r>
            <a:r>
              <a:rPr lang="ba-RU" dirty="0"/>
              <a:t>о время экскурсий </a:t>
            </a:r>
            <a:r>
              <a:rPr lang="ru-RU" dirty="0"/>
              <a:t>учащиеся с большим интересом принимали участие в беседе с экскурсоводом</a:t>
            </a:r>
            <a:r>
              <a:rPr lang="ba-RU" dirty="0"/>
              <a:t>. На занятиях узнали много нового и интересного о своем родном городе.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893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578995-CA51-453D-8C69-9F252B1D4268}"/>
              </a:ext>
            </a:extLst>
          </p:cNvPr>
          <p:cNvSpPr txBox="1"/>
          <p:nvPr/>
        </p:nvSpPr>
        <p:spPr>
          <a:xfrm>
            <a:off x="326570" y="200688"/>
            <a:ext cx="849085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Медиамастерская, мультстудия «Сами с усами»</a:t>
            </a:r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0664C7D2-CECB-422D-B9B2-EEF588743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326443"/>
              </p:ext>
            </p:extLst>
          </p:nvPr>
        </p:nvGraphicFramePr>
        <p:xfrm>
          <a:off x="326570" y="828291"/>
          <a:ext cx="8490857" cy="94297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64489">
                  <a:extLst>
                    <a:ext uri="{9D8B030D-6E8A-4147-A177-3AD203B41FA5}">
                      <a16:colId xmlns:a16="http://schemas.microsoft.com/office/drawing/2014/main" xmlns="" val="2465949744"/>
                    </a:ext>
                  </a:extLst>
                </a:gridCol>
                <a:gridCol w="5326368">
                  <a:extLst>
                    <a:ext uri="{9D8B030D-6E8A-4147-A177-3AD203B41FA5}">
                      <a16:colId xmlns:a16="http://schemas.microsoft.com/office/drawing/2014/main" xmlns="" val="306797013"/>
                    </a:ext>
                  </a:extLst>
                </a:gridCol>
              </a:tblGrid>
              <a:tr h="3046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Руководители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Кагарманова А.Н., Арсланова Д.Н.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38596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проведения занятий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Очные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9914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проведения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Стерлитамак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394246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CA6198E-EBC2-4607-B896-88F1211DC8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6570" y="1875649"/>
            <a:ext cx="4807133" cy="39242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9611553-3469-4C55-9171-84851358C43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0" y="3161212"/>
            <a:ext cx="4976947" cy="3510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0539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578995-CA51-453D-8C69-9F252B1D4268}"/>
              </a:ext>
            </a:extLst>
          </p:cNvPr>
          <p:cNvSpPr txBox="1"/>
          <p:nvPr/>
        </p:nvSpPr>
        <p:spPr>
          <a:xfrm>
            <a:off x="326570" y="200688"/>
            <a:ext cx="849085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Медиамастерская, мультстудия «Сами с усами»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CB0363D-2B95-499C-8D6C-56D9812082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9" y="979079"/>
            <a:ext cx="8490857" cy="40174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E6485F4-3399-4271-AC96-7A9A248BAAC6}"/>
              </a:ext>
            </a:extLst>
          </p:cNvPr>
          <p:cNvSpPr txBox="1"/>
          <p:nvPr/>
        </p:nvSpPr>
        <p:spPr>
          <a:xfrm>
            <a:off x="326571" y="5251715"/>
            <a:ext cx="8490856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just">
              <a:spcAft>
                <a:spcPts val="1000"/>
              </a:spcAft>
              <a:defRPr sz="220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Интересен сам процесс исполнения песен, процесс сьемок эпизодов по раскадровке, видеть, как оживают картинки, общение учеников друг с другом, как они работают в команде.</a:t>
            </a:r>
          </a:p>
        </p:txBody>
      </p:sp>
    </p:spTree>
    <p:extLst>
      <p:ext uri="{BB962C8B-B14F-4D97-AF65-F5344CB8AC3E}">
        <p14:creationId xmlns:p14="http://schemas.microsoft.com/office/powerpoint/2010/main" val="17882750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</TotalTime>
  <Words>364</Words>
  <Application>Microsoft Office PowerPoint</Application>
  <PresentationFormat>Экран (4:3)</PresentationFormat>
  <Paragraphs>58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РЦДО</dc:creator>
  <cp:lastModifiedBy>ЦДО</cp:lastModifiedBy>
  <cp:revision>21</cp:revision>
  <dcterms:created xsi:type="dcterms:W3CDTF">2024-01-23T04:59:31Z</dcterms:created>
  <dcterms:modified xsi:type="dcterms:W3CDTF">2024-01-26T05:38:58Z</dcterms:modified>
</cp:coreProperties>
</file>